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41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EC46E78-B339-43ED-9844-8310F9BB7AF5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3"/>
                </a:solidFill>
              </a:rPr>
              <a:t>Неједначине са сабирањем и одуизамњем разломака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2"/>
                </a:solidFill>
              </a:rPr>
              <a:t>30.03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1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76200"/>
                <a:ext cx="8191500" cy="4953000"/>
              </a:xfrm>
            </p:spPr>
            <p:txBody>
              <a:bodyPr>
                <a:normAutofit/>
              </a:bodyPr>
              <a:lstStyle/>
              <a:p>
                <a:r>
                  <a:rPr lang="sr-Cyrl-RS" sz="2400" dirty="0" smtClean="0">
                    <a:solidFill>
                      <a:schemeClr val="accent3"/>
                    </a:solidFill>
                  </a:rPr>
                  <a:t>Решити неједначину значи одредити  сва њена решења, тачније одредити скуп решења те неједначине, или утврдити да неједначина нема решења. </a:t>
                </a:r>
              </a:p>
              <a:p>
                <a:endParaRPr lang="sr-Cyrl-RS" sz="2400" dirty="0"/>
              </a:p>
              <a:p>
                <a:r>
                  <a:rPr lang="sr-Cyrl-RS" sz="2400" dirty="0" smtClean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Пример:</a:t>
                </a:r>
                <a:endParaRPr lang="en-US" sz="24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400" dirty="0" smtClean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1)  </a:t>
                </a:r>
                <a:r>
                  <a:rPr lang="en-US" sz="2400" dirty="0"/>
                  <a:t>x  + 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dirty="0" smtClean="0"/>
                  <a:t>  &gt;  3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</a:t>
                </a:r>
                <a:r>
                  <a:rPr lang="en-US" sz="24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2)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x  </a:t>
                </a:r>
                <a:r>
                  <a:rPr lang="en-US" sz="2400" dirty="0"/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400">
                        <a:latin typeface="Cambria Math"/>
                      </a:rPr>
                      <m:t> &gt;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400">
                        <a:latin typeface="Cambria Math"/>
                      </a:rPr>
                      <m:t> 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x  &gt;  </a:t>
                </a:r>
                <a:r>
                  <a:rPr lang="en-US" sz="2400" dirty="0"/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 - </a:t>
                </a:r>
                <a:r>
                  <a:rPr lang="en-US" sz="24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x  &gt;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40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 smtClean="0"/>
                  <a:t>  </a:t>
                </a:r>
                <a:r>
                  <a:rPr lang="en-US" sz="2400" dirty="0"/>
                  <a:t>x  &gt;  1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dirty="0" smtClean="0"/>
                  <a:t>  ,  x&gt;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dirty="0" smtClean="0"/>
                  <a:t>                                 x 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40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 smtClean="0"/>
                  <a:t>                                                           x  </a:t>
                </a:r>
                <a:r>
                  <a:rPr lang="en-US" sz="2400" dirty="0"/>
                  <a:t>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dirty="0" smtClean="0"/>
                  <a:t> , </a:t>
                </a:r>
                <a:r>
                  <a:rPr lang="en-US" sz="2400" dirty="0"/>
                  <a:t>x  &gt; </a:t>
                </a:r>
                <a:r>
                  <a:rPr lang="en-US" sz="2400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</a:p>
              <a:p>
                <a:endParaRPr lang="en-US" sz="2400" dirty="0"/>
              </a:p>
              <a:p>
                <a:endParaRPr lang="sr-Cyrl-R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76200"/>
                <a:ext cx="8191500" cy="4953000"/>
              </a:xfrm>
              <a:blipFill rotWithShape="1">
                <a:blip r:embed="rId2"/>
                <a:stretch>
                  <a:fillRect l="-1265" t="-862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" t="-68022" r="82868" b="156017"/>
          <a:stretch/>
        </p:blipFill>
        <p:spPr>
          <a:xfrm>
            <a:off x="670967" y="1237944"/>
            <a:ext cx="1379059" cy="546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" r="83029" b="88372"/>
          <a:stretch/>
        </p:blipFill>
        <p:spPr>
          <a:xfrm>
            <a:off x="329664" y="4114800"/>
            <a:ext cx="2484120" cy="8675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42" b="85754"/>
          <a:stretch/>
        </p:blipFill>
        <p:spPr>
          <a:xfrm>
            <a:off x="6705600" y="3962400"/>
            <a:ext cx="2172286" cy="8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3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4953000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Напомена:</a:t>
            </a:r>
          </a:p>
          <a:p>
            <a:r>
              <a:rPr lang="sr-Cyrl-RS" sz="2400" dirty="0" smtClean="0"/>
              <a:t>Смањивањем </a:t>
            </a:r>
            <a:r>
              <a:rPr lang="sr-Cyrl-RS" sz="2400" dirty="0"/>
              <a:t>сабирка збир се смањује, а повећавањем сабирка збир се повећава.</a:t>
            </a:r>
          </a:p>
          <a:p>
            <a:r>
              <a:rPr lang="sr-Cyrl-RS" sz="2400" dirty="0"/>
              <a:t>Смањивањем умањеника разлика се смањује, а повећавањем умањеника разлика се повећава</a:t>
            </a:r>
            <a:r>
              <a:rPr lang="sr-Cyrl-RS" sz="2400" dirty="0" smtClean="0"/>
              <a:t>.</a:t>
            </a:r>
          </a:p>
          <a:p>
            <a:r>
              <a:rPr lang="sr-Cyrl-RS" sz="2400" dirty="0"/>
              <a:t>Смањивањем </a:t>
            </a:r>
            <a:r>
              <a:rPr lang="sr-Cyrl-RS" sz="2400" dirty="0" smtClean="0"/>
              <a:t>умањиоца </a:t>
            </a:r>
            <a:r>
              <a:rPr lang="sr-Cyrl-RS" sz="2400" dirty="0"/>
              <a:t>разлика се </a:t>
            </a:r>
            <a:r>
              <a:rPr lang="sr-Cyrl-RS" sz="2400" dirty="0" smtClean="0"/>
              <a:t>повећава, </a:t>
            </a:r>
            <a:r>
              <a:rPr lang="sr-Cyrl-RS" sz="2400" dirty="0"/>
              <a:t>а повећавањем </a:t>
            </a:r>
            <a:r>
              <a:rPr lang="sr-Cyrl-RS" sz="2400" dirty="0" smtClean="0"/>
              <a:t>умањиоца </a:t>
            </a:r>
            <a:r>
              <a:rPr lang="sr-Cyrl-RS" sz="2400" dirty="0"/>
              <a:t>разлика се </a:t>
            </a:r>
            <a:r>
              <a:rPr lang="sr-Cyrl-RS" sz="2400" dirty="0" smtClean="0"/>
              <a:t>смањује.</a:t>
            </a:r>
          </a:p>
          <a:p>
            <a:endParaRPr lang="sr-Cyrl-RS" sz="2400" dirty="0" smtClean="0"/>
          </a:p>
          <a:p>
            <a:endParaRPr lang="sr-Cyrl-RS" sz="2400" dirty="0"/>
          </a:p>
          <a:p>
            <a:endParaRPr lang="sr-Cyrl-RS" sz="2400" dirty="0"/>
          </a:p>
          <a:p>
            <a:endParaRPr lang="sr-Cyrl-RS" sz="2400" dirty="0" smtClean="0"/>
          </a:p>
          <a:p>
            <a:endParaRPr lang="sr-Cyrl-RS" sz="2400" dirty="0"/>
          </a:p>
          <a:p>
            <a:endParaRPr lang="sr-Cyrl-R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44" b="53504"/>
          <a:stretch/>
        </p:blipFill>
        <p:spPr>
          <a:xfrm>
            <a:off x="0" y="3200400"/>
            <a:ext cx="2522608" cy="23650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328" b="52680"/>
          <a:stretch/>
        </p:blipFill>
        <p:spPr>
          <a:xfrm>
            <a:off x="2971800" y="4134997"/>
            <a:ext cx="2809211" cy="25151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895" b="55351"/>
          <a:stretch/>
        </p:blipFill>
        <p:spPr>
          <a:xfrm>
            <a:off x="6139171" y="2808299"/>
            <a:ext cx="2986632" cy="24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9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7520940" cy="762000"/>
          </a:xfrm>
        </p:spPr>
        <p:txBody>
          <a:bodyPr/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Следеће примере вежбајте, </a:t>
            </a:r>
            <a:r>
              <a:rPr lang="sr-Cyrl-RS" dirty="0" smtClean="0"/>
              <a:t>НЕ</a:t>
            </a:r>
            <a:r>
              <a:rPr lang="sr-Latn-RS" dirty="0" smtClean="0"/>
              <a:t> </a:t>
            </a:r>
            <a:r>
              <a:rPr lang="sr-Cyrl-RS" dirty="0" smtClean="0"/>
              <a:t>треба да </a:t>
            </a:r>
            <a:r>
              <a:rPr lang="sr-Cyrl-RS" dirty="0" smtClean="0"/>
              <a:t>шаљете</a:t>
            </a:r>
            <a:r>
              <a:rPr lang="en-US" dirty="0" smtClean="0"/>
              <a:t>.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dirty="0"/>
              <a:t>Одреди  скуп решења  неједначина</a:t>
            </a:r>
            <a:r>
              <a:rPr lang="sr-Cyrl-RS" dirty="0" smtClean="0"/>
              <a:t>:</a:t>
            </a:r>
            <a:br>
              <a:rPr lang="sr-Cyrl-R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524000"/>
                <a:ext cx="7520940" cy="4724400"/>
              </a:xfrm>
            </p:spPr>
            <p:txBody>
              <a:bodyPr>
                <a:noAutofit/>
              </a:bodyPr>
              <a:lstStyle/>
              <a:p>
                <a:pPr>
                  <a:buAutoNum type="arabicParenR"/>
                </a:pPr>
                <a:r>
                  <a:rPr lang="en-US" sz="2400" dirty="0" smtClean="0"/>
                  <a:t>X</a:t>
                </a:r>
                <a:r>
                  <a:rPr lang="sr-Cyrl-RS" sz="2400" dirty="0" smtClean="0"/>
                  <a:t>  </a:t>
                </a:r>
                <a:r>
                  <a:rPr lang="en-US" sz="2400" dirty="0" smtClean="0"/>
                  <a:t>+ 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</a:rPr>
                      <m:t>𝟑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   </m:t>
                    </m:r>
                  </m:oMath>
                </a14:m>
                <a:r>
                  <a:rPr lang="en-US" sz="2400" dirty="0" smtClean="0"/>
                  <a:t>&gt; 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dirty="0" smtClean="0"/>
                  <a:t>     </a:t>
                </a:r>
                <a:endParaRPr lang="sr-Cyrl-RS" sz="2400" dirty="0" smtClean="0"/>
              </a:p>
              <a:p>
                <a:pPr>
                  <a:buAutoNum type="arabicParenR"/>
                </a:pPr>
                <a:endParaRPr lang="sr-Latn-RS" sz="2400" dirty="0" smtClean="0"/>
              </a:p>
              <a:p>
                <a:pPr>
                  <a:buAutoNum type="arabicParenR"/>
                </a:pPr>
                <a:r>
                  <a:rPr lang="en-US" sz="2400" dirty="0" smtClean="0"/>
                  <a:t>X</a:t>
                </a:r>
                <a:r>
                  <a:rPr lang="sr-Cyrl-RS" sz="2400" dirty="0" smtClean="0"/>
                  <a:t>  </a:t>
                </a:r>
                <a:r>
                  <a:rPr lang="en-US" sz="2400" dirty="0"/>
                  <a:t>+  </a:t>
                </a:r>
                <a:r>
                  <a:rPr lang="sr-Cyrl-RS" sz="2400" dirty="0" smtClean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sr-Cyrl-RS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sr-Cyrl-RS" sz="2400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 </m:t>
                    </m:r>
                    <m:r>
                      <a:rPr lang="en-US" sz="2400" b="1" i="0" smtClean="0">
                        <a:latin typeface="Cambria Math"/>
                      </a:rPr>
                      <m:t>&lt;</m:t>
                    </m:r>
                  </m:oMath>
                </a14:m>
                <a:r>
                  <a:rPr lang="en-US" sz="2400" dirty="0" smtClean="0"/>
                  <a:t> 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dirty="0" smtClean="0"/>
                  <a:t>  </a:t>
                </a:r>
                <a:endParaRPr lang="sr-Cyrl-RS" sz="2400" dirty="0" smtClean="0"/>
              </a:p>
              <a:p>
                <a:pPr>
                  <a:buAutoNum type="arabicParenR"/>
                </a:pPr>
                <a:endParaRPr lang="sr-Latn-RS" sz="2400" dirty="0" smtClean="0"/>
              </a:p>
              <a:p>
                <a:pPr>
                  <a:buAutoNum type="arabicParenR"/>
                </a:pPr>
                <a:r>
                  <a:rPr lang="en-US" sz="2400" dirty="0" smtClean="0"/>
                  <a:t>X</a:t>
                </a:r>
                <a:r>
                  <a:rPr lang="sr-Cyrl-RS" sz="2400" dirty="0" smtClean="0"/>
                  <a:t>  </a:t>
                </a:r>
                <a:r>
                  <a:rPr lang="en-US" sz="2400" dirty="0" smtClean="0"/>
                  <a:t>- 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  </m:t>
                    </m:r>
                  </m:oMath>
                </a14:m>
                <a:r>
                  <a:rPr lang="en-US" sz="2400" dirty="0"/>
                  <a:t>&gt;  </a:t>
                </a:r>
                <a:r>
                  <a:rPr lang="en-US" sz="2400" dirty="0" smtClean="0"/>
                  <a:t>10      </a:t>
                </a:r>
                <a:endParaRPr lang="sr-Cyrl-RS" sz="2400" dirty="0" smtClean="0"/>
              </a:p>
              <a:p>
                <a:pPr>
                  <a:buAutoNum type="arabicParenR"/>
                </a:pPr>
                <a:endParaRPr lang="sr-Cyrl-RS" sz="2400" dirty="0" smtClean="0"/>
              </a:p>
              <a:p>
                <a:pPr>
                  <a:buAutoNum type="arabicParenR"/>
                </a:pPr>
                <a:r>
                  <a:rPr lang="en-US" sz="2400" dirty="0" smtClean="0"/>
                  <a:t>X</a:t>
                </a:r>
                <a:r>
                  <a:rPr lang="sr-Cyrl-RS" sz="2400" dirty="0" smtClean="0"/>
                  <a:t>  </a:t>
                </a:r>
                <a:r>
                  <a:rPr lang="en-US" sz="2400" dirty="0" smtClean="0"/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  </m:t>
                    </m:r>
                  </m:oMath>
                </a14:m>
                <a:r>
                  <a:rPr lang="en-US" sz="2400" dirty="0" smtClean="0"/>
                  <a:t>&gt; 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dirty="0" smtClean="0"/>
                  <a:t>                                   </a:t>
                </a:r>
                <a:endParaRPr lang="en-US" sz="2400" dirty="0" smtClean="0"/>
              </a:p>
              <a:p>
                <a:pPr marL="0" indent="0"/>
                <a:endParaRPr lang="sr-Cyrl-RS" sz="2400" dirty="0" smtClean="0"/>
              </a:p>
              <a:p>
                <a:pPr marL="0" indent="0"/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524000"/>
                <a:ext cx="7520940" cy="4724400"/>
              </a:xfrm>
              <a:blipFill rotWithShape="1">
                <a:blip r:embed="rId2"/>
                <a:stretch>
                  <a:fillRect l="-1216" b="-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527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24" b="31875"/>
          <a:stretch/>
        </p:blipFill>
        <p:spPr>
          <a:xfrm>
            <a:off x="-27296" y="66386"/>
            <a:ext cx="2989997" cy="2896737"/>
          </a:xfrm>
        </p:spPr>
      </p:pic>
      <p:sp>
        <p:nvSpPr>
          <p:cNvPr id="5" name="TextBox 4"/>
          <p:cNvSpPr txBox="1"/>
          <p:nvPr/>
        </p:nvSpPr>
        <p:spPr>
          <a:xfrm>
            <a:off x="5163403" y="53876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Драги ђаци, вежбајте, одмарајте и радите све својим темпом  и како вам одговара, нигде не журимо и све ћемо стићи, само да останемо здрави и срећни. Сада је то најбитније! Поздрављају вас ваше наставнице    </a:t>
            </a:r>
          </a:p>
          <a:p>
            <a:r>
              <a:rPr lang="sr-Cyrl-R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Марија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r-Cyrl-R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r-Cyrl-R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Јована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47" b="15366"/>
          <a:stretch/>
        </p:blipFill>
        <p:spPr>
          <a:xfrm>
            <a:off x="2431007" y="2362200"/>
            <a:ext cx="2837597" cy="271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38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139</TotalTime>
  <Words>277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Неједначине са сабирањем и одуизамњем разломака</vt:lpstr>
      <vt:lpstr>PowerPoint Presentation</vt:lpstr>
      <vt:lpstr>PowerPoint Presentation</vt:lpstr>
      <vt:lpstr> Следеће примере вежбајте, НЕ треба да шаљете. Одреди  скуп решења  неједначина: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Неједначине са сабирањем и одуизамњем разломака</dc:title>
  <dc:creator>Admin</dc:creator>
  <cp:lastModifiedBy>Admin</cp:lastModifiedBy>
  <cp:revision>10</cp:revision>
  <dcterms:created xsi:type="dcterms:W3CDTF">2020-03-30T08:23:07Z</dcterms:created>
  <dcterms:modified xsi:type="dcterms:W3CDTF">2020-03-30T10:43:23Z</dcterms:modified>
</cp:coreProperties>
</file>